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Poppins Medium Bold" panose="020B0604020202020204" charset="0"/>
      <p:regular r:id="rId10"/>
    </p:embeddedFont>
    <p:embeddedFont>
      <p:font typeface="Poppins Light" panose="020B0604020202020204" charset="0"/>
      <p:regular r:id="rId11"/>
    </p:embeddedFont>
    <p:embeddedFont>
      <p:font typeface="Poppins Light Bold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Lato Bold" panose="020B0604020202020204" charset="0"/>
      <p:regular r:id="rId17"/>
    </p:embeddedFont>
    <p:embeddedFont>
      <p:font typeface="Barlow SemiCondensed Bold" panose="020B0604020202020204" charset="0"/>
      <p:regular r:id="rId18"/>
    </p:embeddedFont>
    <p:embeddedFont>
      <p:font typeface="Barlow Medium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44" autoAdjust="0"/>
    <p:restoredTop sz="94622" autoAdjust="0"/>
  </p:normalViewPr>
  <p:slideViewPr>
    <p:cSldViewPr>
      <p:cViewPr varScale="1">
        <p:scale>
          <a:sx n="44" d="100"/>
          <a:sy n="44" d="100"/>
        </p:scale>
        <p:origin x="1140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jpeg>
</file>

<file path=ppt/media/image15.png>
</file>

<file path=ppt/media/image15.svg>
</file>

<file path=ppt/media/image16.png>
</file>

<file path=ppt/media/image17.svg>
</file>

<file path=ppt/media/image19.svg>
</file>

<file path=ppt/media/image2.jpeg>
</file>

<file path=ppt/media/image21.svg>
</file>

<file path=ppt/media/image3.jpeg>
</file>

<file path=ppt/media/image4.jpeg>
</file>

<file path=ppt/media/image5.png>
</file>

<file path=ppt/media/image6.png>
</file>

<file path=ppt/media/image6.svg>
</file>

<file path=ppt/media/image7.jpe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image" Target="../media/image19.sv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5" Type="http://schemas.openxmlformats.org/officeDocument/2006/relationships/image" Target="../media/image1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1.png"/><Relationship Id="rId14" Type="http://schemas.openxmlformats.org/officeDocument/2006/relationships/image" Target="../media/image2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F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3"/>
          <p:cNvSpPr/>
          <p:nvPr/>
        </p:nvSpPr>
        <p:spPr>
          <a:xfrm>
            <a:off x="0" y="8343900"/>
            <a:ext cx="11872109" cy="19431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</p:sp>
      <p:sp>
        <p:nvSpPr>
          <p:cNvPr id="3" name="AutoShape 3"/>
          <p:cNvSpPr/>
          <p:nvPr/>
        </p:nvSpPr>
        <p:spPr>
          <a:xfrm>
            <a:off x="1028700" y="9258300"/>
            <a:ext cx="700891" cy="91362"/>
          </a:xfrm>
          <a:prstGeom prst="rect">
            <a:avLst/>
          </a:prstGeom>
          <a:solidFill>
            <a:srgbClr val="FAFDFF"/>
          </a:solidFill>
        </p:spPr>
      </p:sp>
      <p:grpSp>
        <p:nvGrpSpPr>
          <p:cNvPr id="4" name="Group 4"/>
          <p:cNvGrpSpPr/>
          <p:nvPr/>
        </p:nvGrpSpPr>
        <p:grpSpPr>
          <a:xfrm>
            <a:off x="798928" y="602343"/>
            <a:ext cx="2548300" cy="659346"/>
            <a:chOff x="11952" y="0"/>
            <a:chExt cx="3397733" cy="879127"/>
          </a:xfrm>
        </p:grpSpPr>
        <p:sp>
          <p:nvSpPr>
            <p:cNvPr id="5" name="Freeform 5"/>
            <p:cNvSpPr/>
            <p:nvPr/>
          </p:nvSpPr>
          <p:spPr>
            <a:xfrm>
              <a:off x="860360" y="0"/>
              <a:ext cx="2537372" cy="671112"/>
            </a:xfrm>
            <a:custGeom>
              <a:avLst/>
              <a:gdLst/>
              <a:ahLst/>
              <a:cxnLst/>
              <a:rect l="l" t="t" r="r" b="b"/>
              <a:pathLst>
                <a:path w="2537372" h="671112">
                  <a:moveTo>
                    <a:pt x="0" y="0"/>
                  </a:moveTo>
                  <a:lnTo>
                    <a:pt x="2537373" y="0"/>
                  </a:lnTo>
                  <a:lnTo>
                    <a:pt x="2537373" y="671112"/>
                  </a:lnTo>
                  <a:lnTo>
                    <a:pt x="0" y="6711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11952" y="671113"/>
              <a:ext cx="3397733" cy="208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36"/>
                </a:lnSpc>
              </a:pPr>
              <a:r>
                <a:rPr lang="en-US" sz="1028" spc="143" dirty="0" smtClean="0">
                  <a:solidFill>
                    <a:srgbClr val="FFFFFF"/>
                  </a:solidFill>
                  <a:latin typeface="Lato Bold"/>
                </a:rPr>
                <a:t>IMPACT HUB CHALLENGE</a:t>
              </a:r>
              <a:endParaRPr lang="en-US" sz="1028" spc="143" dirty="0">
                <a:solidFill>
                  <a:srgbClr val="FFFFFF"/>
                </a:solidFill>
                <a:latin typeface="Lato Bold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064114" y="9018905"/>
            <a:ext cx="9213486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 spc="140" dirty="0">
                <a:solidFill>
                  <a:srgbClr val="FAFDFF"/>
                </a:solidFill>
                <a:latin typeface="Poppins Medium Bold"/>
              </a:rPr>
              <a:t>Omdena </a:t>
            </a:r>
            <a:r>
              <a:rPr lang="en-US" sz="2800" spc="140" dirty="0" smtClean="0">
                <a:solidFill>
                  <a:srgbClr val="FAFDFF"/>
                </a:solidFill>
                <a:latin typeface="Poppins Medium Bold"/>
              </a:rPr>
              <a:t>Myanmar Impact Hub Challenge</a:t>
            </a:r>
            <a:endParaRPr lang="en-US" sz="2800" spc="140" dirty="0">
              <a:solidFill>
                <a:srgbClr val="FAFDFF"/>
              </a:solidFill>
              <a:latin typeface="Poppins Medium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2994866"/>
            <a:ext cx="16230600" cy="256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65"/>
              </a:lnSpc>
            </a:pPr>
            <a:r>
              <a:rPr lang="en-US" sz="6600" b="1" dirty="0">
                <a:solidFill>
                  <a:schemeClr val="bg1"/>
                </a:solidFill>
              </a:rPr>
              <a:t>Identifying Diseases in Chest X-Rays </a:t>
            </a:r>
            <a:endParaRPr lang="en-US" sz="6600" b="1" dirty="0" smtClean="0">
              <a:solidFill>
                <a:schemeClr val="bg1"/>
              </a:solidFill>
            </a:endParaRPr>
          </a:p>
          <a:p>
            <a:pPr algn="ctr">
              <a:lnSpc>
                <a:spcPts val="9965"/>
              </a:lnSpc>
            </a:pPr>
            <a:r>
              <a:rPr lang="en-US" sz="6600" b="1" dirty="0" smtClean="0">
                <a:solidFill>
                  <a:schemeClr val="bg1"/>
                </a:solidFill>
              </a:rPr>
              <a:t>&amp; </a:t>
            </a:r>
            <a:r>
              <a:rPr lang="en-US" sz="6600" b="1" dirty="0">
                <a:solidFill>
                  <a:schemeClr val="bg1"/>
                </a:solidFill>
              </a:rPr>
              <a:t>COVID-19 </a:t>
            </a:r>
            <a:r>
              <a:rPr lang="en-US" sz="6600" b="1" dirty="0" smtClean="0">
                <a:solidFill>
                  <a:schemeClr val="bg1"/>
                </a:solidFill>
              </a:rPr>
              <a:t>Detection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1028700"/>
            <a:ext cx="16230600" cy="8229600"/>
          </a:xfrm>
          <a:prstGeom prst="rect">
            <a:avLst/>
          </a:prstGeom>
          <a:solidFill>
            <a:schemeClr val="accent4">
              <a:alpha val="85882"/>
            </a:schemeClr>
          </a:solidFill>
        </p:spPr>
      </p:sp>
      <p:grpSp>
        <p:nvGrpSpPr>
          <p:cNvPr id="4" name="Group 4"/>
          <p:cNvGrpSpPr/>
          <p:nvPr/>
        </p:nvGrpSpPr>
        <p:grpSpPr>
          <a:xfrm>
            <a:off x="13965229" y="1640116"/>
            <a:ext cx="2548300" cy="652200"/>
            <a:chOff x="0" y="0"/>
            <a:chExt cx="3397733" cy="869600"/>
          </a:xfrm>
        </p:grpSpPr>
        <p:sp>
          <p:nvSpPr>
            <p:cNvPr id="5" name="Freeform 5"/>
            <p:cNvSpPr/>
            <p:nvPr/>
          </p:nvSpPr>
          <p:spPr>
            <a:xfrm>
              <a:off x="860360" y="0"/>
              <a:ext cx="2537372" cy="671112"/>
            </a:xfrm>
            <a:custGeom>
              <a:avLst/>
              <a:gdLst/>
              <a:ahLst/>
              <a:cxnLst/>
              <a:rect l="l" t="t" r="r" b="b"/>
              <a:pathLst>
                <a:path w="2537372" h="671112">
                  <a:moveTo>
                    <a:pt x="0" y="0"/>
                  </a:moveTo>
                  <a:lnTo>
                    <a:pt x="2537373" y="0"/>
                  </a:lnTo>
                  <a:lnTo>
                    <a:pt x="2537373" y="671112"/>
                  </a:lnTo>
                  <a:lnTo>
                    <a:pt x="0" y="6711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6" name="TextBox 6"/>
            <p:cNvSpPr txBox="1"/>
            <p:nvPr/>
          </p:nvSpPr>
          <p:spPr>
            <a:xfrm>
              <a:off x="0" y="661587"/>
              <a:ext cx="3397733" cy="208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36"/>
                </a:lnSpc>
              </a:pPr>
              <a:r>
                <a:rPr lang="en-US" sz="1028" spc="143" dirty="0" smtClean="0">
                  <a:solidFill>
                    <a:srgbClr val="FFFFFF"/>
                  </a:solidFill>
                  <a:latin typeface="Lato Bold"/>
                </a:rPr>
                <a:t>IMPACT HUB CHALLENGE</a:t>
              </a:r>
              <a:endParaRPr lang="en-US" sz="1028" spc="143" dirty="0">
                <a:solidFill>
                  <a:srgbClr val="FFFFFF"/>
                </a:solidFill>
                <a:latin typeface="Lato Bold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64116" y="2016222"/>
            <a:ext cx="7080955" cy="1995966"/>
            <a:chOff x="0" y="66675"/>
            <a:chExt cx="9441273" cy="2661288"/>
          </a:xfrm>
        </p:grpSpPr>
        <p:sp>
          <p:nvSpPr>
            <p:cNvPr id="8" name="TextBox 8"/>
            <p:cNvSpPr txBox="1"/>
            <p:nvPr/>
          </p:nvSpPr>
          <p:spPr>
            <a:xfrm>
              <a:off x="0" y="66675"/>
              <a:ext cx="9441273" cy="13887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920"/>
                </a:lnSpc>
              </a:pPr>
              <a:r>
                <a:rPr lang="en-US" sz="7200" u="sng" dirty="0">
                  <a:solidFill>
                    <a:srgbClr val="FAFDFF"/>
                  </a:solidFill>
                  <a:latin typeface="Poppins Bold Bold Italics"/>
                </a:rPr>
                <a:t>THE PROBLEM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070738"/>
              <a:ext cx="9441273" cy="65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4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999397" y="4198306"/>
            <a:ext cx="14289206" cy="3539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06"/>
              </a:lnSpc>
            </a:pPr>
            <a:r>
              <a:rPr lang="en-US" sz="3600" dirty="0">
                <a:solidFill>
                  <a:schemeClr val="bg1"/>
                </a:solidFill>
                <a:latin typeface="Poppins Bold Bold"/>
              </a:rPr>
              <a:t>This project addresses the lack of accessible diagnostic tools for chest diseases, such as </a:t>
            </a:r>
            <a:r>
              <a:rPr lang="en-US" sz="3600" dirty="0" smtClean="0">
                <a:solidFill>
                  <a:schemeClr val="bg1"/>
                </a:solidFill>
                <a:latin typeface="Poppins Bold Bold"/>
              </a:rPr>
              <a:t>COVID-19,tuberculuosis, pneumonia and Cancer </a:t>
            </a:r>
            <a:r>
              <a:rPr lang="en-US" sz="3600" dirty="0">
                <a:solidFill>
                  <a:schemeClr val="bg1"/>
                </a:solidFill>
                <a:latin typeface="Poppins Bold Bold"/>
              </a:rPr>
              <a:t>in Myanmar and other underserved areas. By developing an AI-powered chest X-ray analysis model, the project aims to provide quick and reliable diagnoses, reducing the burden on healthcare professionals and improving healthcare quality. </a:t>
            </a:r>
            <a:endParaRPr lang="en-US" sz="2990" dirty="0">
              <a:solidFill>
                <a:schemeClr val="bg1"/>
              </a:solidFill>
              <a:latin typeface="Poppins Bold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376" r="-1065" b="-1737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43400" y="0"/>
            <a:ext cx="8036278" cy="10287000"/>
          </a:xfrm>
          <a:custGeom>
            <a:avLst/>
            <a:gdLst/>
            <a:ahLst/>
            <a:cxnLst/>
            <a:rect l="l" t="t" r="r" b="b"/>
            <a:pathLst>
              <a:path w="8036278" h="10287000">
                <a:moveTo>
                  <a:pt x="0" y="0"/>
                </a:moveTo>
                <a:lnTo>
                  <a:pt x="8036278" y="0"/>
                </a:lnTo>
                <a:lnTo>
                  <a:pt x="803627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338" r="-35338"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16558409" y="1028700"/>
            <a:ext cx="700891" cy="91362"/>
          </a:xfrm>
          <a:prstGeom prst="rect">
            <a:avLst/>
          </a:prstGeom>
          <a:solidFill>
            <a:srgbClr val="FAFDFF"/>
          </a:solidFill>
        </p:spPr>
      </p:sp>
      <p:grpSp>
        <p:nvGrpSpPr>
          <p:cNvPr id="6" name="Group 6"/>
          <p:cNvGrpSpPr/>
          <p:nvPr/>
        </p:nvGrpSpPr>
        <p:grpSpPr>
          <a:xfrm>
            <a:off x="14711000" y="1291402"/>
            <a:ext cx="2548300" cy="652200"/>
            <a:chOff x="0" y="0"/>
            <a:chExt cx="3397733" cy="869600"/>
          </a:xfrm>
        </p:grpSpPr>
        <p:sp>
          <p:nvSpPr>
            <p:cNvPr id="7" name="Freeform 7"/>
            <p:cNvSpPr/>
            <p:nvPr/>
          </p:nvSpPr>
          <p:spPr>
            <a:xfrm>
              <a:off x="860360" y="0"/>
              <a:ext cx="2537372" cy="671112"/>
            </a:xfrm>
            <a:custGeom>
              <a:avLst/>
              <a:gdLst/>
              <a:ahLst/>
              <a:cxnLst/>
              <a:rect l="l" t="t" r="r" b="b"/>
              <a:pathLst>
                <a:path w="2537372" h="671112">
                  <a:moveTo>
                    <a:pt x="0" y="0"/>
                  </a:moveTo>
                  <a:lnTo>
                    <a:pt x="2537373" y="0"/>
                  </a:lnTo>
                  <a:lnTo>
                    <a:pt x="2537373" y="671112"/>
                  </a:lnTo>
                  <a:lnTo>
                    <a:pt x="0" y="6711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661587"/>
              <a:ext cx="3397733" cy="208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36"/>
                </a:lnSpc>
              </a:pPr>
              <a:r>
                <a:rPr lang="en-US" sz="1028" spc="143" dirty="0">
                  <a:solidFill>
                    <a:srgbClr val="FFFFFF"/>
                  </a:solidFill>
                  <a:latin typeface="Lato Bold"/>
                </a:rPr>
                <a:t>IMPACT HUB CHALLENGE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24888" y="288141"/>
            <a:ext cx="10103404" cy="8810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87"/>
              </a:lnSpc>
            </a:pPr>
            <a:endParaRPr dirty="0"/>
          </a:p>
          <a:p>
            <a:pPr>
              <a:lnSpc>
                <a:spcPts val="9487"/>
              </a:lnSpc>
            </a:pPr>
            <a:endParaRPr dirty="0"/>
          </a:p>
          <a:p>
            <a:pPr>
              <a:lnSpc>
                <a:spcPts val="9487"/>
              </a:lnSpc>
            </a:pPr>
            <a:r>
              <a:rPr lang="en-US" sz="8625" u="sng" dirty="0">
                <a:solidFill>
                  <a:srgbClr val="FFFFFF"/>
                </a:solidFill>
                <a:latin typeface="Poppins Light Bold"/>
              </a:rPr>
              <a:t>OBJECTIVE</a:t>
            </a:r>
          </a:p>
          <a:p>
            <a:pPr>
              <a:lnSpc>
                <a:spcPts val="9487"/>
              </a:lnSpc>
            </a:pPr>
            <a:endParaRPr lang="en-US" sz="8625" u="sng" dirty="0">
              <a:solidFill>
                <a:srgbClr val="FFFFFF"/>
              </a:solidFill>
              <a:latin typeface="Poppins Light Bold"/>
            </a:endParaRPr>
          </a:p>
          <a:p>
            <a:pPr>
              <a:lnSpc>
                <a:spcPts val="5527"/>
              </a:lnSpc>
            </a:pPr>
            <a:r>
              <a:rPr lang="en-US" sz="5025" dirty="0" smtClean="0">
                <a:solidFill>
                  <a:srgbClr val="FFFFFF"/>
                </a:solidFill>
                <a:latin typeface="Poppins Light Bold"/>
              </a:rPr>
              <a:t>Using Deep Learning, </a:t>
            </a:r>
          </a:p>
          <a:p>
            <a:pPr>
              <a:lnSpc>
                <a:spcPts val="5527"/>
              </a:lnSpc>
            </a:pPr>
            <a:r>
              <a:rPr lang="en-US" sz="5025" dirty="0" smtClean="0">
                <a:solidFill>
                  <a:srgbClr val="FFFFFF"/>
                </a:solidFill>
                <a:latin typeface="Poppins Light Bold"/>
              </a:rPr>
              <a:t>then </a:t>
            </a:r>
            <a:r>
              <a:rPr lang="en-US" sz="5025" dirty="0">
                <a:solidFill>
                  <a:srgbClr val="FFFFFF"/>
                </a:solidFill>
                <a:latin typeface="Poppins Light Bold"/>
              </a:rPr>
              <a:t>we can:</a:t>
            </a:r>
          </a:p>
          <a:p>
            <a:pPr>
              <a:lnSpc>
                <a:spcPts val="5527"/>
              </a:lnSpc>
            </a:pPr>
            <a:endParaRPr lang="en-US" sz="5025" dirty="0">
              <a:solidFill>
                <a:srgbClr val="FFFFFF"/>
              </a:solidFill>
              <a:latin typeface="Poppins Light Bold"/>
            </a:endParaRPr>
          </a:p>
          <a:p>
            <a:pPr marL="561341" lvl="1" indent="-280670">
              <a:lnSpc>
                <a:spcPts val="2860"/>
              </a:lnSpc>
              <a:buFont typeface="Arial"/>
              <a:buChar char="•"/>
            </a:pPr>
            <a:r>
              <a:rPr lang="en-US" sz="2800" b="1" smtClean="0">
                <a:solidFill>
                  <a:schemeClr val="bg1"/>
                </a:solidFill>
              </a:rPr>
              <a:t>Enhance </a:t>
            </a:r>
            <a:r>
              <a:rPr lang="en-US" sz="2800" b="1" dirty="0">
                <a:solidFill>
                  <a:schemeClr val="bg1"/>
                </a:solidFill>
              </a:rPr>
              <a:t>Early Disease </a:t>
            </a:r>
            <a:r>
              <a:rPr lang="en-US" sz="2800" b="1" dirty="0" smtClean="0">
                <a:solidFill>
                  <a:schemeClr val="bg1"/>
                </a:solidFill>
              </a:rPr>
              <a:t>Detection</a:t>
            </a:r>
          </a:p>
          <a:p>
            <a:pPr marL="561341" lvl="1" indent="-280670">
              <a:lnSpc>
                <a:spcPts val="2860"/>
              </a:lnSpc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Accessible Healthcare </a:t>
            </a:r>
            <a:r>
              <a:rPr lang="en-US" sz="2800" b="1" dirty="0" smtClean="0">
                <a:solidFill>
                  <a:schemeClr val="bg1"/>
                </a:solidFill>
              </a:rPr>
              <a:t>Solutions</a:t>
            </a:r>
          </a:p>
          <a:p>
            <a:pPr marL="561341" lvl="1" indent="-280670">
              <a:lnSpc>
                <a:spcPts val="2860"/>
              </a:lnSpc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Knowledge Sharing and Education</a:t>
            </a:r>
            <a:endParaRPr lang="en-US" sz="2600" dirty="0">
              <a:solidFill>
                <a:schemeClr val="bg1"/>
              </a:solidFill>
              <a:latin typeface="Poppins Light"/>
            </a:endParaRPr>
          </a:p>
          <a:p>
            <a:pPr>
              <a:lnSpc>
                <a:spcPts val="5527"/>
              </a:lnSpc>
            </a:pPr>
            <a:endParaRPr lang="en-US" sz="2600" dirty="0">
              <a:solidFill>
                <a:srgbClr val="EFF2F7"/>
              </a:solidFill>
              <a:latin typeface="Poppi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12651">
            <a:off x="-926239" y="46068"/>
            <a:ext cx="18288000" cy="6048375"/>
          </a:xfrm>
          <a:custGeom>
            <a:avLst/>
            <a:gdLst/>
            <a:ahLst/>
            <a:cxnLst/>
            <a:rect l="l" t="t" r="r" b="b"/>
            <a:pathLst>
              <a:path w="18288000" h="6048375">
                <a:moveTo>
                  <a:pt x="0" y="0"/>
                </a:moveTo>
                <a:lnTo>
                  <a:pt x="18288000" y="0"/>
                </a:lnTo>
                <a:lnTo>
                  <a:pt x="18288000" y="6048375"/>
                </a:lnTo>
                <a:lnTo>
                  <a:pt x="0" y="60483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112651">
            <a:off x="-1356575" y="-1046499"/>
            <a:ext cx="18288000" cy="6048375"/>
          </a:xfrm>
          <a:custGeom>
            <a:avLst/>
            <a:gdLst/>
            <a:ahLst/>
            <a:cxnLst/>
            <a:rect l="l" t="t" r="r" b="b"/>
            <a:pathLst>
              <a:path w="18288000" h="6048375">
                <a:moveTo>
                  <a:pt x="0" y="0"/>
                </a:moveTo>
                <a:lnTo>
                  <a:pt x="18288000" y="0"/>
                </a:lnTo>
                <a:lnTo>
                  <a:pt x="18288000" y="6048375"/>
                </a:lnTo>
                <a:lnTo>
                  <a:pt x="0" y="6048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 rot="5400000">
            <a:off x="13318758" y="4483466"/>
            <a:ext cx="7404834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 spc="256" dirty="0" smtClean="0">
                <a:solidFill>
                  <a:srgbClr val="FAFDFF"/>
                </a:solidFill>
                <a:latin typeface="Poppins Bold Italics"/>
              </a:rPr>
              <a:t>OMDENA Myanmar Impact Hub</a:t>
            </a:r>
            <a:endParaRPr lang="en-US" sz="3200" spc="256" dirty="0">
              <a:solidFill>
                <a:srgbClr val="FAFDFF"/>
              </a:solidFill>
              <a:latin typeface="Poppins Bold Italic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401858" y="1009650"/>
            <a:ext cx="7580098" cy="743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0"/>
              </a:lnSpc>
            </a:pPr>
            <a:r>
              <a:rPr lang="en-US" sz="2199" spc="109" dirty="0">
                <a:solidFill>
                  <a:srgbClr val="EFF2F7"/>
                </a:solidFill>
                <a:latin typeface="Poppins Light"/>
              </a:rPr>
              <a:t>Project duration</a:t>
            </a:r>
          </a:p>
          <a:p>
            <a:pPr>
              <a:lnSpc>
                <a:spcPts val="2860"/>
              </a:lnSpc>
            </a:pPr>
            <a:r>
              <a:rPr lang="en-US" sz="2199" spc="109" dirty="0">
                <a:solidFill>
                  <a:srgbClr val="EFF2F7"/>
                </a:solidFill>
                <a:latin typeface="Poppins Light"/>
              </a:rPr>
              <a:t>8</a:t>
            </a:r>
            <a:r>
              <a:rPr lang="en-US" sz="2199" spc="109" dirty="0" smtClean="0">
                <a:solidFill>
                  <a:srgbClr val="EFF2F7"/>
                </a:solidFill>
                <a:latin typeface="Poppins Light"/>
              </a:rPr>
              <a:t> </a:t>
            </a:r>
            <a:r>
              <a:rPr lang="en-US" sz="2199" spc="109" dirty="0">
                <a:solidFill>
                  <a:srgbClr val="EFF2F7"/>
                </a:solidFill>
                <a:latin typeface="Poppins Light"/>
              </a:rPr>
              <a:t>weeks</a:t>
            </a:r>
          </a:p>
        </p:txBody>
      </p:sp>
      <p:sp>
        <p:nvSpPr>
          <p:cNvPr id="6" name="AutoShape 6"/>
          <p:cNvSpPr/>
          <p:nvPr/>
        </p:nvSpPr>
        <p:spPr>
          <a:xfrm>
            <a:off x="16558409" y="9166938"/>
            <a:ext cx="700891" cy="91362"/>
          </a:xfrm>
          <a:prstGeom prst="rect">
            <a:avLst/>
          </a:prstGeom>
          <a:solidFill>
            <a:srgbClr val="FAFDFF"/>
          </a:solidFill>
        </p:spPr>
      </p:sp>
      <p:grpSp>
        <p:nvGrpSpPr>
          <p:cNvPr id="7" name="Group 7"/>
          <p:cNvGrpSpPr/>
          <p:nvPr/>
        </p:nvGrpSpPr>
        <p:grpSpPr>
          <a:xfrm>
            <a:off x="6260750" y="7046595"/>
            <a:ext cx="10103404" cy="2211705"/>
            <a:chOff x="0" y="0"/>
            <a:chExt cx="13471205" cy="2948940"/>
          </a:xfrm>
        </p:grpSpPr>
        <p:sp>
          <p:nvSpPr>
            <p:cNvPr id="8" name="TextBox 8"/>
            <p:cNvSpPr txBox="1"/>
            <p:nvPr/>
          </p:nvSpPr>
          <p:spPr>
            <a:xfrm>
              <a:off x="0" y="95250"/>
              <a:ext cx="13471205" cy="1651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9487"/>
                </a:lnSpc>
              </a:pPr>
              <a:r>
                <a:rPr lang="en-US" sz="8625">
                  <a:solidFill>
                    <a:srgbClr val="FAFDFF"/>
                  </a:solidFill>
                  <a:latin typeface="Poppins Bold Bold Italics"/>
                </a:rPr>
                <a:t>How we did it?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74466" y="2291715"/>
              <a:ext cx="12368864" cy="65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840"/>
                </a:lnSpc>
              </a:pPr>
              <a:r>
                <a:rPr lang="en-US" sz="3200" spc="256">
                  <a:solidFill>
                    <a:srgbClr val="FAFDFF"/>
                  </a:solidFill>
                  <a:latin typeface="Poppins Bold Italics"/>
                </a:rPr>
                <a:t>TIMELINE OF TASKS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68965" y="8606100"/>
            <a:ext cx="2548300" cy="652200"/>
            <a:chOff x="0" y="0"/>
            <a:chExt cx="3397733" cy="869600"/>
          </a:xfrm>
        </p:grpSpPr>
        <p:sp>
          <p:nvSpPr>
            <p:cNvPr id="11" name="Freeform 11"/>
            <p:cNvSpPr/>
            <p:nvPr/>
          </p:nvSpPr>
          <p:spPr>
            <a:xfrm>
              <a:off x="860360" y="0"/>
              <a:ext cx="2537372" cy="671112"/>
            </a:xfrm>
            <a:custGeom>
              <a:avLst/>
              <a:gdLst/>
              <a:ahLst/>
              <a:cxnLst/>
              <a:rect l="l" t="t" r="r" b="b"/>
              <a:pathLst>
                <a:path w="2537372" h="671112">
                  <a:moveTo>
                    <a:pt x="0" y="0"/>
                  </a:moveTo>
                  <a:lnTo>
                    <a:pt x="2537373" y="0"/>
                  </a:lnTo>
                  <a:lnTo>
                    <a:pt x="2537373" y="671112"/>
                  </a:lnTo>
                  <a:lnTo>
                    <a:pt x="0" y="6711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2" name="TextBox 12"/>
            <p:cNvSpPr txBox="1"/>
            <p:nvPr/>
          </p:nvSpPr>
          <p:spPr>
            <a:xfrm>
              <a:off x="0" y="661587"/>
              <a:ext cx="3397733" cy="208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36"/>
                </a:lnSpc>
              </a:pPr>
              <a:r>
                <a:rPr lang="en-US" sz="1028" spc="143" dirty="0">
                  <a:solidFill>
                    <a:srgbClr val="FFFFFF"/>
                  </a:solidFill>
                  <a:latin typeface="Lato Bold"/>
                </a:rPr>
                <a:t>IMPACT HUB CHALLENGE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760556" y="5978861"/>
            <a:ext cx="1368091" cy="1368091"/>
          </a:xfrm>
          <a:custGeom>
            <a:avLst/>
            <a:gdLst/>
            <a:ahLst/>
            <a:cxnLst/>
            <a:rect l="l" t="t" r="r" b="b"/>
            <a:pathLst>
              <a:path w="1368091" h="1368091">
                <a:moveTo>
                  <a:pt x="0" y="0"/>
                </a:moveTo>
                <a:lnTo>
                  <a:pt x="1368090" y="0"/>
                </a:lnTo>
                <a:lnTo>
                  <a:pt x="1368090" y="1368090"/>
                </a:lnTo>
                <a:lnTo>
                  <a:pt x="0" y="1368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276232" y="5520946"/>
            <a:ext cx="2336739" cy="1688683"/>
          </a:xfrm>
          <a:custGeom>
            <a:avLst/>
            <a:gdLst/>
            <a:ahLst/>
            <a:cxnLst/>
            <a:rect l="l" t="t" r="r" b="b"/>
            <a:pathLst>
              <a:path w="2336739" h="1688683">
                <a:moveTo>
                  <a:pt x="0" y="0"/>
                </a:moveTo>
                <a:lnTo>
                  <a:pt x="2336738" y="0"/>
                </a:lnTo>
                <a:lnTo>
                  <a:pt x="2336738" y="1688683"/>
                </a:lnTo>
                <a:lnTo>
                  <a:pt x="0" y="16886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413226" y="4447332"/>
            <a:ext cx="1368091" cy="1368091"/>
          </a:xfrm>
          <a:custGeom>
            <a:avLst/>
            <a:gdLst/>
            <a:ahLst/>
            <a:cxnLst/>
            <a:rect l="l" t="t" r="r" b="b"/>
            <a:pathLst>
              <a:path w="1368091" h="1368091">
                <a:moveTo>
                  <a:pt x="0" y="0"/>
                </a:moveTo>
                <a:lnTo>
                  <a:pt x="1368091" y="0"/>
                </a:lnTo>
                <a:lnTo>
                  <a:pt x="1368091" y="1368091"/>
                </a:lnTo>
                <a:lnTo>
                  <a:pt x="0" y="1368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925182" y="4020652"/>
            <a:ext cx="2344179" cy="1688683"/>
          </a:xfrm>
          <a:custGeom>
            <a:avLst/>
            <a:gdLst/>
            <a:ahLst/>
            <a:cxnLst/>
            <a:rect l="l" t="t" r="r" b="b"/>
            <a:pathLst>
              <a:path w="2344179" h="1688683">
                <a:moveTo>
                  <a:pt x="0" y="0"/>
                </a:moveTo>
                <a:lnTo>
                  <a:pt x="2344179" y="0"/>
                </a:lnTo>
                <a:lnTo>
                  <a:pt x="2344179" y="1688684"/>
                </a:lnTo>
                <a:lnTo>
                  <a:pt x="0" y="168868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062783" y="2915804"/>
            <a:ext cx="1368091" cy="1368091"/>
          </a:xfrm>
          <a:custGeom>
            <a:avLst/>
            <a:gdLst/>
            <a:ahLst/>
            <a:cxnLst/>
            <a:rect l="l" t="t" r="r" b="b"/>
            <a:pathLst>
              <a:path w="1368091" h="1368091">
                <a:moveTo>
                  <a:pt x="0" y="0"/>
                </a:moveTo>
                <a:lnTo>
                  <a:pt x="1368091" y="0"/>
                </a:lnTo>
                <a:lnTo>
                  <a:pt x="1368091" y="1368090"/>
                </a:lnTo>
                <a:lnTo>
                  <a:pt x="0" y="1368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9574132" y="2414702"/>
            <a:ext cx="2345393" cy="1688683"/>
          </a:xfrm>
          <a:custGeom>
            <a:avLst/>
            <a:gdLst/>
            <a:ahLst/>
            <a:cxnLst/>
            <a:rect l="l" t="t" r="r" b="b"/>
            <a:pathLst>
              <a:path w="2345393" h="1688683">
                <a:moveTo>
                  <a:pt x="0" y="0"/>
                </a:moveTo>
                <a:lnTo>
                  <a:pt x="2345393" y="0"/>
                </a:lnTo>
                <a:lnTo>
                  <a:pt x="2345393" y="1688683"/>
                </a:lnTo>
                <a:lnTo>
                  <a:pt x="0" y="16886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xmlns="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709566" y="1384275"/>
            <a:ext cx="1368091" cy="1368091"/>
          </a:xfrm>
          <a:custGeom>
            <a:avLst/>
            <a:gdLst/>
            <a:ahLst/>
            <a:cxnLst/>
            <a:rect l="l" t="t" r="r" b="b"/>
            <a:pathLst>
              <a:path w="1368091" h="1368091">
                <a:moveTo>
                  <a:pt x="0" y="0"/>
                </a:moveTo>
                <a:lnTo>
                  <a:pt x="1368090" y="0"/>
                </a:lnTo>
                <a:lnTo>
                  <a:pt x="1368090" y="1368091"/>
                </a:lnTo>
                <a:lnTo>
                  <a:pt x="0" y="1368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3223082" y="849672"/>
            <a:ext cx="2341058" cy="1688683"/>
          </a:xfrm>
          <a:custGeom>
            <a:avLst/>
            <a:gdLst/>
            <a:ahLst/>
            <a:cxnLst/>
            <a:rect l="l" t="t" r="r" b="b"/>
            <a:pathLst>
              <a:path w="2341058" h="1688683">
                <a:moveTo>
                  <a:pt x="0" y="0"/>
                </a:moveTo>
                <a:lnTo>
                  <a:pt x="2341058" y="0"/>
                </a:lnTo>
                <a:lnTo>
                  <a:pt x="2341058" y="1688683"/>
                </a:lnTo>
                <a:lnTo>
                  <a:pt x="0" y="168868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xmlns="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5146915" y="7542531"/>
            <a:ext cx="1950357" cy="1289257"/>
          </a:xfrm>
          <a:custGeom>
            <a:avLst/>
            <a:gdLst/>
            <a:ahLst/>
            <a:cxnLst/>
            <a:rect l="l" t="t" r="r" b="b"/>
            <a:pathLst>
              <a:path w="1950357" h="1289257">
                <a:moveTo>
                  <a:pt x="0" y="0"/>
                </a:moveTo>
                <a:lnTo>
                  <a:pt x="1950356" y="0"/>
                </a:lnTo>
                <a:lnTo>
                  <a:pt x="1950356" y="1289257"/>
                </a:lnTo>
                <a:lnTo>
                  <a:pt x="0" y="128925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xmlns="" r:embed="rId14"/>
                </a:ext>
              </a:extLst>
            </a:blip>
            <a:stretch>
              <a:fillRect l="-79514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8796472" y="5978861"/>
            <a:ext cx="1950357" cy="1289257"/>
          </a:xfrm>
          <a:custGeom>
            <a:avLst/>
            <a:gdLst/>
            <a:ahLst/>
            <a:cxnLst/>
            <a:rect l="l" t="t" r="r" b="b"/>
            <a:pathLst>
              <a:path w="1950357" h="1289257">
                <a:moveTo>
                  <a:pt x="0" y="0"/>
                </a:moveTo>
                <a:lnTo>
                  <a:pt x="1950356" y="0"/>
                </a:lnTo>
                <a:lnTo>
                  <a:pt x="1950356" y="1289257"/>
                </a:lnTo>
                <a:lnTo>
                  <a:pt x="0" y="128925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xmlns="" r:embed="rId14"/>
                </a:ext>
              </a:extLst>
            </a:blip>
            <a:stretch>
              <a:fillRect l="-79514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2667068" y="4420078"/>
            <a:ext cx="1950357" cy="1289257"/>
          </a:xfrm>
          <a:custGeom>
            <a:avLst/>
            <a:gdLst/>
            <a:ahLst/>
            <a:cxnLst/>
            <a:rect l="l" t="t" r="r" b="b"/>
            <a:pathLst>
              <a:path w="1950357" h="1289257">
                <a:moveTo>
                  <a:pt x="0" y="0"/>
                </a:moveTo>
                <a:lnTo>
                  <a:pt x="1950357" y="0"/>
                </a:lnTo>
                <a:lnTo>
                  <a:pt x="1950357" y="1289258"/>
                </a:lnTo>
                <a:lnTo>
                  <a:pt x="0" y="1289258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xmlns="" r:embed="rId14"/>
                </a:ext>
              </a:extLst>
            </a:blip>
            <a:stretch>
              <a:fillRect l="-79514"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-294751" y="10173370"/>
            <a:ext cx="18791173" cy="417760"/>
            <a:chOff x="0" y="0"/>
            <a:chExt cx="6855071" cy="152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855071" cy="152400"/>
            </a:xfrm>
            <a:custGeom>
              <a:avLst/>
              <a:gdLst/>
              <a:ahLst/>
              <a:cxnLst/>
              <a:rect l="l" t="t" r="r" b="b"/>
              <a:pathLst>
                <a:path w="6855071" h="152400">
                  <a:moveTo>
                    <a:pt x="0" y="0"/>
                  </a:moveTo>
                  <a:lnTo>
                    <a:pt x="6855071" y="0"/>
                  </a:lnTo>
                  <a:lnTo>
                    <a:pt x="685507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4D4E8D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2276232" y="7299326"/>
            <a:ext cx="2336739" cy="412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dirty="0" smtClean="0">
                <a:solidFill>
                  <a:srgbClr val="FFFFFF"/>
                </a:solidFill>
                <a:latin typeface="Barlow SemiCondensed Bold"/>
              </a:rPr>
              <a:t>DATA Collection</a:t>
            </a:r>
            <a:endParaRPr lang="en-US" sz="2600" dirty="0">
              <a:solidFill>
                <a:srgbClr val="FFFFFF"/>
              </a:solidFill>
              <a:latin typeface="Barlow SemiCondensed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276232" y="7930724"/>
            <a:ext cx="2788687" cy="579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sz="1600" dirty="0" smtClean="0">
                <a:solidFill>
                  <a:srgbClr val="FFFFFF"/>
                </a:solidFill>
                <a:latin typeface="Barlow Medium"/>
              </a:rPr>
              <a:t>Collect Data Sets </a:t>
            </a:r>
          </a:p>
          <a:p>
            <a:pPr>
              <a:lnSpc>
                <a:spcPts val="2400"/>
              </a:lnSpc>
            </a:pPr>
            <a:r>
              <a:rPr lang="en-US" sz="1600" dirty="0" smtClean="0">
                <a:solidFill>
                  <a:srgbClr val="FFFFFF"/>
                </a:solidFill>
                <a:latin typeface="Barlow Medium"/>
              </a:rPr>
              <a:t>from various sources</a:t>
            </a:r>
            <a:endParaRPr lang="en-US" sz="1600" dirty="0">
              <a:solidFill>
                <a:srgbClr val="FFFFFF"/>
              </a:solidFill>
              <a:latin typeface="Barlow Medium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925182" y="5767798"/>
            <a:ext cx="2026146" cy="412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dirty="0" smtClean="0">
                <a:solidFill>
                  <a:srgbClr val="FFFFFF"/>
                </a:solidFill>
                <a:latin typeface="Barlow SemiCondensed Bold"/>
              </a:rPr>
              <a:t>EDA analysis</a:t>
            </a:r>
            <a:endParaRPr lang="en-US" sz="2600" dirty="0">
              <a:solidFill>
                <a:srgbClr val="FFFFFF"/>
              </a:solidFill>
              <a:latin typeface="Barlow SemiCondensed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5925182" y="6228762"/>
            <a:ext cx="2788687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dirty="0">
                <a:solidFill>
                  <a:schemeClr val="bg1"/>
                </a:solidFill>
              </a:rPr>
              <a:t>U</a:t>
            </a:r>
            <a:r>
              <a:rPr lang="en-US" dirty="0" smtClean="0">
                <a:solidFill>
                  <a:schemeClr val="bg1"/>
                </a:solidFill>
              </a:rPr>
              <a:t>ncovers </a:t>
            </a:r>
            <a:r>
              <a:rPr lang="en-US" dirty="0">
                <a:solidFill>
                  <a:schemeClr val="bg1"/>
                </a:solidFill>
              </a:rPr>
              <a:t>insights from data, revealing patterns, outliers, and biases, aiding informed decision-making in various fields.</a:t>
            </a:r>
            <a:endParaRPr lang="en-US" dirty="0">
              <a:solidFill>
                <a:schemeClr val="bg1"/>
              </a:solidFill>
              <a:latin typeface="Barlow Medium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574132" y="4650106"/>
            <a:ext cx="2788687" cy="916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2500" dirty="0" smtClean="0">
                <a:solidFill>
                  <a:srgbClr val="FFFFFF"/>
                </a:solidFill>
                <a:latin typeface="Barlow Medium"/>
              </a:rPr>
              <a:t>Model Building and Evaluation</a:t>
            </a:r>
            <a:endParaRPr lang="en-US" sz="2500" dirty="0">
              <a:solidFill>
                <a:srgbClr val="FFFFFF"/>
              </a:solidFill>
              <a:latin typeface="Barlow Medium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3223082" y="2704741"/>
            <a:ext cx="2788687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dirty="0" smtClean="0">
                <a:solidFill>
                  <a:srgbClr val="FFFFFF"/>
                </a:solidFill>
                <a:latin typeface="Barlow SemiCondensed Bold"/>
              </a:rPr>
              <a:t>Web App Deployment</a:t>
            </a:r>
            <a:endParaRPr lang="en-US" sz="2500" dirty="0">
              <a:solidFill>
                <a:srgbClr val="FFFFFF"/>
              </a:solidFill>
              <a:latin typeface="Barlow SemiCondensed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3223082" y="3370147"/>
            <a:ext cx="2788687" cy="90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00"/>
              </a:lnSpc>
            </a:pPr>
            <a:r>
              <a:rPr lang="en-US" sz="1600" dirty="0">
                <a:solidFill>
                  <a:srgbClr val="FFFFFF"/>
                </a:solidFill>
                <a:latin typeface="Barlow Medium"/>
              </a:rPr>
              <a:t>Finalize the project outcome and represent the findings in an interactive Web-App.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4393611" y="8505688"/>
            <a:ext cx="2548300" cy="652200"/>
            <a:chOff x="0" y="0"/>
            <a:chExt cx="3397733" cy="869600"/>
          </a:xfrm>
        </p:grpSpPr>
        <p:sp>
          <p:nvSpPr>
            <p:cNvPr id="25" name="Freeform 25"/>
            <p:cNvSpPr/>
            <p:nvPr/>
          </p:nvSpPr>
          <p:spPr>
            <a:xfrm>
              <a:off x="860360" y="0"/>
              <a:ext cx="2537372" cy="671112"/>
            </a:xfrm>
            <a:custGeom>
              <a:avLst/>
              <a:gdLst/>
              <a:ahLst/>
              <a:cxnLst/>
              <a:rect l="l" t="t" r="r" b="b"/>
              <a:pathLst>
                <a:path w="2537372" h="671112">
                  <a:moveTo>
                    <a:pt x="0" y="0"/>
                  </a:moveTo>
                  <a:lnTo>
                    <a:pt x="2537373" y="0"/>
                  </a:lnTo>
                  <a:lnTo>
                    <a:pt x="2537373" y="671112"/>
                  </a:lnTo>
                  <a:lnTo>
                    <a:pt x="0" y="6711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5"/>
              <a:stretch>
                <a:fillRect/>
              </a:stretch>
            </a:blipFill>
          </p:spPr>
        </p:sp>
        <p:sp>
          <p:nvSpPr>
            <p:cNvPr id="26" name="TextBox 26"/>
            <p:cNvSpPr txBox="1"/>
            <p:nvPr/>
          </p:nvSpPr>
          <p:spPr>
            <a:xfrm>
              <a:off x="0" y="661587"/>
              <a:ext cx="3397733" cy="208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36"/>
                </a:lnSpc>
              </a:pPr>
              <a:r>
                <a:rPr lang="en-US" sz="1028" spc="143" dirty="0">
                  <a:solidFill>
                    <a:srgbClr val="FFFFFF"/>
                  </a:solidFill>
                  <a:latin typeface="Lato Bold"/>
                </a:rPr>
                <a:t>IMPACT HUB CHALLENGE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666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533400" y="7277100"/>
            <a:ext cx="19088100" cy="3962400"/>
          </a:xfrm>
          <a:prstGeom prst="rect">
            <a:avLst/>
          </a:prstGeom>
          <a:solidFill>
            <a:schemeClr val="accent4"/>
          </a:solidFill>
        </p:spPr>
      </p:sp>
      <p:sp>
        <p:nvSpPr>
          <p:cNvPr id="4" name="AutoShape 4"/>
          <p:cNvSpPr/>
          <p:nvPr/>
        </p:nvSpPr>
        <p:spPr>
          <a:xfrm>
            <a:off x="1028700" y="685800"/>
            <a:ext cx="476250" cy="457200"/>
          </a:xfrm>
          <a:prstGeom prst="rect">
            <a:avLst/>
          </a:prstGeom>
          <a:solidFill>
            <a:srgbClr val="49B67D"/>
          </a:solidFill>
        </p:spPr>
      </p:sp>
      <p:grpSp>
        <p:nvGrpSpPr>
          <p:cNvPr id="5" name="Group 5"/>
          <p:cNvGrpSpPr/>
          <p:nvPr/>
        </p:nvGrpSpPr>
        <p:grpSpPr>
          <a:xfrm>
            <a:off x="1266825" y="873918"/>
            <a:ext cx="6890455" cy="1953627"/>
            <a:chOff x="0" y="-9525"/>
            <a:chExt cx="9187273" cy="2604835"/>
          </a:xfrm>
        </p:grpSpPr>
        <p:sp>
          <p:nvSpPr>
            <p:cNvPr id="6" name="TextBox 6"/>
            <p:cNvSpPr txBox="1"/>
            <p:nvPr/>
          </p:nvSpPr>
          <p:spPr>
            <a:xfrm>
              <a:off x="0" y="1056428"/>
              <a:ext cx="9187273" cy="1538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10"/>
                </a:lnSpc>
              </a:pPr>
              <a:r>
                <a:rPr lang="en-US" sz="2150" dirty="0" smtClean="0">
                  <a:solidFill>
                    <a:srgbClr val="FAFDFF"/>
                  </a:solidFill>
                  <a:latin typeface="Poppins Light"/>
                </a:rPr>
                <a:t>Any</a:t>
              </a:r>
            </a:p>
            <a:p>
              <a:pPr>
                <a:lnSpc>
                  <a:spcPts val="3010"/>
                </a:lnSpc>
              </a:pPr>
              <a:r>
                <a:rPr lang="en-US" sz="2150" dirty="0" smtClean="0">
                  <a:solidFill>
                    <a:srgbClr val="FAFDFF"/>
                  </a:solidFill>
                  <a:latin typeface="Poppins Light"/>
                </a:rPr>
                <a:t>.</a:t>
              </a:r>
            </a:p>
            <a:p>
              <a:pPr>
                <a:lnSpc>
                  <a:spcPts val="3010"/>
                </a:lnSpc>
              </a:pPr>
              <a:r>
                <a:rPr lang="en-US" sz="2150" dirty="0">
                  <a:solidFill>
                    <a:srgbClr val="FAFDFF"/>
                  </a:solidFill>
                  <a:latin typeface="Poppins Light"/>
                </a:rPr>
                <a:t>.</a:t>
              </a:r>
              <a:endParaRPr lang="en-US" sz="2150" dirty="0">
                <a:solidFill>
                  <a:srgbClr val="FAFDFF"/>
                </a:solidFill>
                <a:latin typeface="Poppins Light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"/>
              <a:ext cx="9187273" cy="65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40"/>
                </a:lnSpc>
              </a:pPr>
              <a:r>
                <a:rPr lang="en-US" sz="3200" spc="256">
                  <a:solidFill>
                    <a:srgbClr val="FAFDFF"/>
                  </a:solidFill>
                  <a:latin typeface="Poppins Bold Italics"/>
                </a:rPr>
                <a:t>TECHNICAL LESSON 1</a:t>
              </a:r>
            </a:p>
          </p:txBody>
        </p:sp>
      </p:grpSp>
      <p:sp>
        <p:nvSpPr>
          <p:cNvPr id="8" name="AutoShape 8"/>
          <p:cNvSpPr/>
          <p:nvPr/>
        </p:nvSpPr>
        <p:spPr>
          <a:xfrm>
            <a:off x="1028700" y="3886200"/>
            <a:ext cx="476250" cy="457200"/>
          </a:xfrm>
          <a:prstGeom prst="rect">
            <a:avLst/>
          </a:prstGeom>
          <a:solidFill>
            <a:srgbClr val="49B67D"/>
          </a:solidFill>
        </p:spPr>
      </p:sp>
      <p:grpSp>
        <p:nvGrpSpPr>
          <p:cNvPr id="9" name="Group 9"/>
          <p:cNvGrpSpPr/>
          <p:nvPr/>
        </p:nvGrpSpPr>
        <p:grpSpPr>
          <a:xfrm>
            <a:off x="1266825" y="4093368"/>
            <a:ext cx="6890455" cy="2180550"/>
            <a:chOff x="0" y="-9525"/>
            <a:chExt cx="9187273" cy="2907400"/>
          </a:xfrm>
        </p:grpSpPr>
        <p:sp>
          <p:nvSpPr>
            <p:cNvPr id="10" name="TextBox 10"/>
            <p:cNvSpPr txBox="1"/>
            <p:nvPr/>
          </p:nvSpPr>
          <p:spPr>
            <a:xfrm>
              <a:off x="0" y="846031"/>
              <a:ext cx="9187273" cy="20518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10"/>
                </a:lnSpc>
              </a:pPr>
              <a:r>
                <a:rPr lang="en-US" sz="2150" dirty="0" smtClean="0">
                  <a:solidFill>
                    <a:srgbClr val="FAFDFF"/>
                  </a:solidFill>
                  <a:latin typeface="Poppins Light"/>
                </a:rPr>
                <a:t>Any</a:t>
              </a:r>
            </a:p>
            <a:p>
              <a:pPr algn="just">
                <a:lnSpc>
                  <a:spcPts val="3010"/>
                </a:lnSpc>
              </a:pPr>
              <a:r>
                <a:rPr lang="en-US" sz="2150" dirty="0" smtClean="0">
                  <a:solidFill>
                    <a:srgbClr val="FAFDFF"/>
                  </a:solidFill>
                  <a:latin typeface="Poppins Light"/>
                </a:rPr>
                <a:t>.</a:t>
              </a:r>
            </a:p>
            <a:p>
              <a:pPr algn="just">
                <a:lnSpc>
                  <a:spcPts val="3010"/>
                </a:lnSpc>
              </a:pPr>
              <a:r>
                <a:rPr lang="en-US" sz="2150" dirty="0" smtClean="0">
                  <a:solidFill>
                    <a:srgbClr val="FAFDFF"/>
                  </a:solidFill>
                  <a:latin typeface="Poppins Light"/>
                </a:rPr>
                <a:t>.</a:t>
              </a:r>
            </a:p>
            <a:p>
              <a:pPr algn="just">
                <a:lnSpc>
                  <a:spcPts val="3010"/>
                </a:lnSpc>
              </a:pPr>
              <a:r>
                <a:rPr lang="en-US" sz="2150" dirty="0">
                  <a:solidFill>
                    <a:srgbClr val="FAFDFF"/>
                  </a:solidFill>
                  <a:latin typeface="Poppins Light"/>
                </a:rPr>
                <a:t>.</a:t>
              </a:r>
              <a:endParaRPr lang="en-US" sz="2150" dirty="0">
                <a:solidFill>
                  <a:srgbClr val="FAFDFF"/>
                </a:solidFill>
                <a:latin typeface="Poppins Light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9187273" cy="65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40"/>
                </a:lnSpc>
              </a:pPr>
              <a:r>
                <a:rPr lang="en-US" sz="3200" spc="256">
                  <a:solidFill>
                    <a:srgbClr val="FAFDFF"/>
                  </a:solidFill>
                  <a:latin typeface="Poppins Bold Italics"/>
                </a:rPr>
                <a:t>TECHNICAL LESSON 2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>
            <a:off x="10121195" y="538162"/>
            <a:ext cx="476250" cy="457200"/>
          </a:xfrm>
          <a:prstGeom prst="rect">
            <a:avLst/>
          </a:prstGeom>
          <a:solidFill>
            <a:srgbClr val="49B67D"/>
          </a:solidFill>
        </p:spPr>
      </p:sp>
      <p:grpSp>
        <p:nvGrpSpPr>
          <p:cNvPr id="13" name="Group 13"/>
          <p:cNvGrpSpPr/>
          <p:nvPr/>
        </p:nvGrpSpPr>
        <p:grpSpPr>
          <a:xfrm>
            <a:off x="10368845" y="759618"/>
            <a:ext cx="6890455" cy="2824123"/>
            <a:chOff x="0" y="-9525"/>
            <a:chExt cx="9187273" cy="3765496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704128"/>
              <a:ext cx="9187273" cy="20518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10"/>
                </a:lnSpc>
              </a:pPr>
              <a:r>
                <a:rPr lang="en-US" sz="2150" dirty="0" smtClean="0">
                  <a:solidFill>
                    <a:srgbClr val="FAFDFF"/>
                  </a:solidFill>
                  <a:latin typeface="Poppins Light"/>
                </a:rPr>
                <a:t>Any</a:t>
              </a:r>
            </a:p>
            <a:p>
              <a:pPr algn="just">
                <a:lnSpc>
                  <a:spcPts val="3010"/>
                </a:lnSpc>
              </a:pPr>
              <a:r>
                <a:rPr lang="en-US" sz="2150" dirty="0" smtClean="0">
                  <a:solidFill>
                    <a:srgbClr val="FAFDFF"/>
                  </a:solidFill>
                  <a:latin typeface="Poppins Light"/>
                </a:rPr>
                <a:t>.</a:t>
              </a:r>
            </a:p>
            <a:p>
              <a:pPr algn="just">
                <a:lnSpc>
                  <a:spcPts val="3010"/>
                </a:lnSpc>
              </a:pPr>
              <a:r>
                <a:rPr lang="en-US" sz="2150" dirty="0" smtClean="0">
                  <a:solidFill>
                    <a:srgbClr val="FAFDFF"/>
                  </a:solidFill>
                  <a:latin typeface="Poppins Light"/>
                </a:rPr>
                <a:t>.</a:t>
              </a:r>
            </a:p>
            <a:p>
              <a:pPr algn="just">
                <a:lnSpc>
                  <a:spcPts val="3010"/>
                </a:lnSpc>
              </a:pPr>
              <a:r>
                <a:rPr lang="en-US" sz="2150" dirty="0">
                  <a:solidFill>
                    <a:srgbClr val="FAFDFF"/>
                  </a:solidFill>
                  <a:latin typeface="Poppins Light"/>
                </a:rPr>
                <a:t>.</a:t>
              </a:r>
              <a:endParaRPr lang="en-US" sz="2150" dirty="0">
                <a:solidFill>
                  <a:srgbClr val="FAFDFF"/>
                </a:solidFill>
                <a:latin typeface="Poppins Light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9187273" cy="1304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40"/>
                </a:lnSpc>
              </a:pPr>
              <a:r>
                <a:rPr lang="en-US" sz="3200" spc="256">
                  <a:solidFill>
                    <a:srgbClr val="FAFDFF"/>
                  </a:solidFill>
                  <a:latin typeface="Poppins Bold Italics"/>
                </a:rPr>
                <a:t>PROJECT MANAGEMENT LESSON 1</a:t>
              </a:r>
            </a:p>
          </p:txBody>
        </p:sp>
      </p:grpSp>
      <p:sp>
        <p:nvSpPr>
          <p:cNvPr id="16" name="AutoShape 16"/>
          <p:cNvSpPr/>
          <p:nvPr/>
        </p:nvSpPr>
        <p:spPr>
          <a:xfrm>
            <a:off x="10073570" y="4029075"/>
            <a:ext cx="476250" cy="457200"/>
          </a:xfrm>
          <a:prstGeom prst="rect">
            <a:avLst/>
          </a:prstGeom>
          <a:solidFill>
            <a:srgbClr val="49B67D"/>
          </a:solidFill>
        </p:spPr>
      </p:sp>
      <p:grpSp>
        <p:nvGrpSpPr>
          <p:cNvPr id="17" name="Group 17"/>
          <p:cNvGrpSpPr/>
          <p:nvPr/>
        </p:nvGrpSpPr>
        <p:grpSpPr>
          <a:xfrm>
            <a:off x="10368845" y="4202906"/>
            <a:ext cx="6890455" cy="1568906"/>
            <a:chOff x="0" y="-9525"/>
            <a:chExt cx="9187273" cy="2091874"/>
          </a:xfrm>
        </p:grpSpPr>
        <p:sp>
          <p:nvSpPr>
            <p:cNvPr id="18" name="TextBox 18"/>
            <p:cNvSpPr txBox="1"/>
            <p:nvPr/>
          </p:nvSpPr>
          <p:spPr>
            <a:xfrm>
              <a:off x="0" y="1056428"/>
              <a:ext cx="9187273" cy="1025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10"/>
                </a:lnSpc>
              </a:pPr>
              <a:r>
                <a:rPr lang="en-US" sz="2150" dirty="0" smtClean="0">
                  <a:solidFill>
                    <a:srgbClr val="FAFDFF"/>
                  </a:solidFill>
                  <a:latin typeface="Poppins Light"/>
                </a:rPr>
                <a:t>Any..</a:t>
              </a:r>
            </a:p>
            <a:p>
              <a:pPr>
                <a:lnSpc>
                  <a:spcPts val="3010"/>
                </a:lnSpc>
              </a:pPr>
              <a:r>
                <a:rPr lang="en-US" sz="2150">
                  <a:solidFill>
                    <a:srgbClr val="FAFDFF"/>
                  </a:solidFill>
                  <a:latin typeface="Poppins Light"/>
                </a:rPr>
                <a:t>.</a:t>
              </a:r>
              <a:endParaRPr lang="en-US" sz="2150" dirty="0">
                <a:solidFill>
                  <a:srgbClr val="FAFDFF"/>
                </a:solidFill>
                <a:latin typeface="Poppins Light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"/>
              <a:ext cx="9187273" cy="65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40"/>
                </a:lnSpc>
              </a:pPr>
              <a:r>
                <a:rPr lang="en-US" sz="3200" spc="256">
                  <a:solidFill>
                    <a:srgbClr val="FAFDFF"/>
                  </a:solidFill>
                  <a:latin typeface="Poppins Bold Italics"/>
                </a:rPr>
                <a:t>LESSON</a:t>
              </a:r>
            </a:p>
          </p:txBody>
        </p:sp>
      </p:grpSp>
      <p:sp>
        <p:nvSpPr>
          <p:cNvPr id="20" name="AutoShape 20"/>
          <p:cNvSpPr/>
          <p:nvPr/>
        </p:nvSpPr>
        <p:spPr>
          <a:xfrm>
            <a:off x="1028700" y="9258300"/>
            <a:ext cx="700891" cy="91362"/>
          </a:xfrm>
          <a:prstGeom prst="rect">
            <a:avLst/>
          </a:prstGeom>
          <a:solidFill>
            <a:srgbClr val="FAFDFF"/>
          </a:solidFill>
        </p:spPr>
      </p:sp>
      <p:grpSp>
        <p:nvGrpSpPr>
          <p:cNvPr id="21" name="Group 21"/>
          <p:cNvGrpSpPr/>
          <p:nvPr/>
        </p:nvGrpSpPr>
        <p:grpSpPr>
          <a:xfrm>
            <a:off x="8157280" y="8044814"/>
            <a:ext cx="13904855" cy="2045972"/>
            <a:chOff x="0" y="0"/>
            <a:chExt cx="18539806" cy="2727963"/>
          </a:xfrm>
        </p:grpSpPr>
        <p:sp>
          <p:nvSpPr>
            <p:cNvPr id="22" name="TextBox 22"/>
            <p:cNvSpPr txBox="1"/>
            <p:nvPr/>
          </p:nvSpPr>
          <p:spPr>
            <a:xfrm>
              <a:off x="0" y="66675"/>
              <a:ext cx="18539806" cy="13887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920"/>
                </a:lnSpc>
              </a:pPr>
              <a:r>
                <a:rPr lang="en-US" sz="7200">
                  <a:solidFill>
                    <a:srgbClr val="FAFDFF"/>
                  </a:solidFill>
                  <a:latin typeface="Poppins Bold Bold Italics"/>
                </a:rPr>
                <a:t>What we learned?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2070738"/>
              <a:ext cx="18539806" cy="65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4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455442" y="8415600"/>
            <a:ext cx="2548300" cy="652200"/>
            <a:chOff x="0" y="0"/>
            <a:chExt cx="3397733" cy="869600"/>
          </a:xfrm>
        </p:grpSpPr>
        <p:sp>
          <p:nvSpPr>
            <p:cNvPr id="25" name="Freeform 25"/>
            <p:cNvSpPr/>
            <p:nvPr/>
          </p:nvSpPr>
          <p:spPr>
            <a:xfrm>
              <a:off x="860360" y="0"/>
              <a:ext cx="2537372" cy="671112"/>
            </a:xfrm>
            <a:custGeom>
              <a:avLst/>
              <a:gdLst/>
              <a:ahLst/>
              <a:cxnLst/>
              <a:rect l="l" t="t" r="r" b="b"/>
              <a:pathLst>
                <a:path w="2537372" h="671112">
                  <a:moveTo>
                    <a:pt x="0" y="0"/>
                  </a:moveTo>
                  <a:lnTo>
                    <a:pt x="2537373" y="0"/>
                  </a:lnTo>
                  <a:lnTo>
                    <a:pt x="2537373" y="671112"/>
                  </a:lnTo>
                  <a:lnTo>
                    <a:pt x="0" y="6711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26" name="TextBox 26"/>
            <p:cNvSpPr txBox="1"/>
            <p:nvPr/>
          </p:nvSpPr>
          <p:spPr>
            <a:xfrm>
              <a:off x="0" y="661587"/>
              <a:ext cx="3397733" cy="208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36"/>
                </a:lnSpc>
              </a:pPr>
              <a:r>
                <a:rPr lang="en-US" sz="1028" spc="143" dirty="0">
                  <a:solidFill>
                    <a:srgbClr val="FFFFFF"/>
                  </a:solidFill>
                  <a:latin typeface="Lato Bold"/>
                </a:rPr>
                <a:t>IMPACT HUB CHALLENGE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973" r="-377" b="-4030"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9448800" y="7297917"/>
            <a:ext cx="9834544" cy="3771900"/>
          </a:xfrm>
          <a:prstGeom prst="rect">
            <a:avLst/>
          </a:prstGeom>
          <a:solidFill>
            <a:schemeClr val="accent4">
              <a:alpha val="74902"/>
            </a:schemeClr>
          </a:solidFill>
        </p:spPr>
      </p:sp>
      <p:grpSp>
        <p:nvGrpSpPr>
          <p:cNvPr id="5" name="Group 5"/>
          <p:cNvGrpSpPr/>
          <p:nvPr/>
        </p:nvGrpSpPr>
        <p:grpSpPr>
          <a:xfrm>
            <a:off x="14711000" y="8932200"/>
            <a:ext cx="2548300" cy="652200"/>
            <a:chOff x="0" y="0"/>
            <a:chExt cx="3397733" cy="869600"/>
          </a:xfrm>
        </p:grpSpPr>
        <p:sp>
          <p:nvSpPr>
            <p:cNvPr id="6" name="Freeform 6"/>
            <p:cNvSpPr/>
            <p:nvPr/>
          </p:nvSpPr>
          <p:spPr>
            <a:xfrm>
              <a:off x="860360" y="0"/>
              <a:ext cx="2537372" cy="671112"/>
            </a:xfrm>
            <a:custGeom>
              <a:avLst/>
              <a:gdLst/>
              <a:ahLst/>
              <a:cxnLst/>
              <a:rect l="l" t="t" r="r" b="b"/>
              <a:pathLst>
                <a:path w="2537372" h="671112">
                  <a:moveTo>
                    <a:pt x="0" y="0"/>
                  </a:moveTo>
                  <a:lnTo>
                    <a:pt x="2537373" y="0"/>
                  </a:lnTo>
                  <a:lnTo>
                    <a:pt x="2537373" y="671112"/>
                  </a:lnTo>
                  <a:lnTo>
                    <a:pt x="0" y="6711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7" name="TextBox 7"/>
            <p:cNvSpPr txBox="1"/>
            <p:nvPr/>
          </p:nvSpPr>
          <p:spPr>
            <a:xfrm>
              <a:off x="0" y="661587"/>
              <a:ext cx="3397733" cy="208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336"/>
                </a:lnSpc>
              </a:pPr>
              <a:r>
                <a:rPr lang="en-US" sz="1028" spc="143" dirty="0">
                  <a:solidFill>
                    <a:srgbClr val="FFFFFF"/>
                  </a:solidFill>
                  <a:latin typeface="Lato Bold"/>
                </a:rPr>
                <a:t>IMPACT HUB CHALLENGE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787945" y="5918359"/>
            <a:ext cx="6471355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1028700" y="2661237"/>
            <a:ext cx="6797119" cy="2998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74"/>
              </a:lnSpc>
            </a:pPr>
            <a:r>
              <a:rPr lang="en-US" sz="11298" u="sng" dirty="0">
                <a:latin typeface="Poppins Bold Bold"/>
              </a:rPr>
              <a:t>RESULTS</a:t>
            </a:r>
          </a:p>
          <a:p>
            <a:pPr algn="just">
              <a:lnSpc>
                <a:spcPts val="8474"/>
              </a:lnSpc>
            </a:pPr>
            <a:endParaRPr lang="en-US" sz="11298" u="sng" dirty="0">
              <a:latin typeface="Poppins Bold Bold"/>
            </a:endParaRPr>
          </a:p>
          <a:p>
            <a:pPr>
              <a:lnSpc>
                <a:spcPts val="3149"/>
              </a:lnSpc>
            </a:pPr>
            <a:r>
              <a:rPr lang="en-US" sz="4199" dirty="0">
                <a:latin typeface="Poppins Bold Bold"/>
              </a:rPr>
              <a:t>Interactive Web-App   </a:t>
            </a:r>
          </a:p>
          <a:p>
            <a:pPr>
              <a:lnSpc>
                <a:spcPts val="3149"/>
              </a:lnSpc>
            </a:pPr>
            <a:r>
              <a:rPr lang="en-US" sz="4199" dirty="0">
                <a:latin typeface="Poppins Bold Bold"/>
              </a:rPr>
              <a:t>on </a:t>
            </a:r>
            <a:r>
              <a:rPr lang="en-US" sz="4199" dirty="0" err="1">
                <a:latin typeface="Poppins Bold Bold"/>
              </a:rPr>
              <a:t>streamlit</a:t>
            </a:r>
            <a:r>
              <a:rPr lang="en-US" sz="4199" dirty="0">
                <a:latin typeface="Poppins Bold Bold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925" b="-7925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2115800" y="0"/>
            <a:ext cx="8610600" cy="12115800"/>
          </a:xfrm>
          <a:prstGeom prst="rect">
            <a:avLst/>
          </a:prstGeom>
          <a:solidFill>
            <a:schemeClr val="accent4">
              <a:alpha val="74902"/>
            </a:schemeClr>
          </a:solidFill>
        </p:spPr>
      </p:sp>
      <p:sp>
        <p:nvSpPr>
          <p:cNvPr id="4" name="AutoShape 4"/>
          <p:cNvSpPr/>
          <p:nvPr/>
        </p:nvSpPr>
        <p:spPr>
          <a:xfrm>
            <a:off x="16558409" y="9075577"/>
            <a:ext cx="700891" cy="91362"/>
          </a:xfrm>
          <a:prstGeom prst="rect">
            <a:avLst/>
          </a:prstGeom>
          <a:solidFill>
            <a:srgbClr val="FAFDFF"/>
          </a:solidFill>
        </p:spPr>
      </p:sp>
      <p:sp>
        <p:nvSpPr>
          <p:cNvPr id="5" name="TextBox 5"/>
          <p:cNvSpPr txBox="1"/>
          <p:nvPr/>
        </p:nvSpPr>
        <p:spPr>
          <a:xfrm>
            <a:off x="1028700" y="8233410"/>
            <a:ext cx="8414458" cy="1024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 dirty="0">
                <a:solidFill>
                  <a:srgbClr val="FAFDFF"/>
                </a:solidFill>
                <a:latin typeface="Poppins Bold Bold Italics"/>
              </a:rPr>
              <a:t>Thank you!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1403111"/>
            <a:ext cx="8414458" cy="4685081"/>
            <a:chOff x="0" y="-66675"/>
            <a:chExt cx="11219277" cy="6246774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112192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30423"/>
              <a:ext cx="112192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endParaRPr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181225"/>
              <a:ext cx="112192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endParaRPr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178323"/>
              <a:ext cx="11219277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endParaRPr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516152"/>
              <a:ext cx="11219277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 spc="390" dirty="0">
                  <a:solidFill>
                    <a:srgbClr val="FAFDFF"/>
                  </a:solidFill>
                  <a:latin typeface="Poppins Light Bold"/>
                </a:rPr>
                <a:t>CHAPTER LEAD OF THE PROJECT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513250"/>
              <a:ext cx="11219277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 dirty="0" smtClean="0">
                  <a:solidFill>
                    <a:srgbClr val="FAFDFF"/>
                  </a:solidFill>
                  <a:latin typeface="Poppins Light"/>
                </a:rPr>
                <a:t>Min </a:t>
              </a:r>
              <a:r>
                <a:rPr lang="en-US" sz="2800" dirty="0" err="1" smtClean="0">
                  <a:solidFill>
                    <a:srgbClr val="FAFDFF"/>
                  </a:solidFill>
                  <a:latin typeface="Poppins Light"/>
                </a:rPr>
                <a:t>Htet</a:t>
              </a:r>
              <a:r>
                <a:rPr lang="en-US" sz="2800" dirty="0" smtClean="0">
                  <a:solidFill>
                    <a:srgbClr val="FAFDFF"/>
                  </a:solidFill>
                  <a:latin typeface="Poppins Light"/>
                </a:rPr>
                <a:t> </a:t>
              </a:r>
              <a:r>
                <a:rPr lang="en-US" sz="2800" dirty="0" err="1" smtClean="0">
                  <a:solidFill>
                    <a:srgbClr val="FAFDFF"/>
                  </a:solidFill>
                  <a:latin typeface="Poppins Light"/>
                </a:rPr>
                <a:t>Myet</a:t>
              </a:r>
              <a:endParaRPr lang="en-US" sz="2800" dirty="0">
                <a:solidFill>
                  <a:srgbClr val="FAFDFF"/>
                </a:solidFill>
                <a:latin typeface="Poppins Light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2801600" y="871884"/>
            <a:ext cx="502920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List of Collaborators:</a:t>
            </a:r>
            <a:br>
              <a:rPr lang="en-US" sz="3200" dirty="0" smtClean="0">
                <a:solidFill>
                  <a:schemeClr val="bg1"/>
                </a:solidFill>
                <a:latin typeface="Poppins Bold Bold"/>
              </a:rPr>
            </a:br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  <a:br>
              <a:rPr lang="en-US" sz="3200" dirty="0" smtClean="0">
                <a:solidFill>
                  <a:schemeClr val="bg1"/>
                </a:solidFill>
                <a:latin typeface="Poppins Bold Bold"/>
              </a:rPr>
            </a:br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  <a:p>
            <a:r>
              <a:rPr lang="en-US" sz="3200" dirty="0" smtClean="0">
                <a:solidFill>
                  <a:schemeClr val="bg1"/>
                </a:solidFill>
                <a:latin typeface="Poppins Bold Bold"/>
              </a:rPr>
              <a:t>-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228</Words>
  <Application>Microsoft Office PowerPoint</Application>
  <PresentationFormat>Custom</PresentationFormat>
  <Paragraphs>74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Arial</vt:lpstr>
      <vt:lpstr>Poppins Medium Bold</vt:lpstr>
      <vt:lpstr>Poppins Light</vt:lpstr>
      <vt:lpstr>Poppins Light Bold</vt:lpstr>
      <vt:lpstr>Calibri</vt:lpstr>
      <vt:lpstr>Lato Bold</vt:lpstr>
      <vt:lpstr>Barlow SemiCondensed Bold</vt:lpstr>
      <vt:lpstr>Poppins Bold Bold Italics</vt:lpstr>
      <vt:lpstr>Barlow Medium</vt:lpstr>
      <vt:lpstr>Poppins Bold Bold</vt:lpstr>
      <vt:lpstr>Poppins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Please DUPLICATE – finish Demo Presentation Template</dc:title>
  <dc:creator>ThinkPad E130</dc:creator>
  <cp:lastModifiedBy>ThinkPad E130</cp:lastModifiedBy>
  <cp:revision>7</cp:revision>
  <dcterms:created xsi:type="dcterms:W3CDTF">2006-08-16T00:00:00Z</dcterms:created>
  <dcterms:modified xsi:type="dcterms:W3CDTF">2023-09-06T15:16:59Z</dcterms:modified>
  <dc:identifier>DAFC0i-sNSc</dc:identifier>
</cp:coreProperties>
</file>

<file path=docProps/thumbnail.jpeg>
</file>